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9" r:id="rId5"/>
    <p:sldId id="262" r:id="rId6"/>
    <p:sldId id="275" r:id="rId7"/>
    <p:sldId id="276" r:id="rId8"/>
    <p:sldId id="277" r:id="rId9"/>
    <p:sldId id="278" r:id="rId10"/>
    <p:sldId id="264" r:id="rId11"/>
    <p:sldId id="265" r:id="rId12"/>
    <p:sldId id="267" r:id="rId13"/>
    <p:sldId id="273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71472" y="1643050"/>
            <a:ext cx="7851648" cy="270035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Работа с одарёнными детьми 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в МБОУ </a:t>
            </a:r>
            <a:r>
              <a:rPr lang="ru-RU" dirty="0" smtClean="0"/>
              <a:t>«СОШ№15»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 Научно – практические конференции, конкурсы проектов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142984"/>
          <a:ext cx="8429684" cy="5207247"/>
        </p:xfrm>
        <a:graphic>
          <a:graphicData uri="http://schemas.openxmlformats.org/drawingml/2006/table">
            <a:tbl>
              <a:tblPr/>
              <a:tblGrid>
                <a:gridCol w="3546281"/>
                <a:gridCol w="1744073"/>
                <a:gridCol w="1569665"/>
                <a:gridCol w="1569665"/>
              </a:tblGrid>
              <a:tr h="8710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Конференция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Уровень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Кол-во участников</a:t>
                      </a:r>
                      <a:endParaRPr lang="ru-RU" sz="1600" b="1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Кол-во победителей, призёров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76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Научно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– практическая конференция «Шаг в науку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» (Юниор)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муниципальный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2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краевой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Краевая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научно-практическая конференция «Юные исследователи Забайкалья»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муниципальный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9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краевой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b="1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5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Муниципальный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фестиваль- конкурс проектов «Есть идея!»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муниципальный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7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Конкурс</a:t>
                      </a:r>
                      <a:r>
                        <a:rPr lang="ru-RU" sz="18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экологических проектов «Мой край – Моя планета»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муниципальный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214554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 Мониторинг  участия обучающихся, победителей и призеров  в конференциях, конкурсах, викторинах и олимпиады разного уровня.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3571876"/>
          <a:ext cx="8072493" cy="2286015"/>
        </p:xfrm>
        <a:graphic>
          <a:graphicData uri="http://schemas.openxmlformats.org/drawingml/2006/table">
            <a:tbl>
              <a:tblPr/>
              <a:tblGrid>
                <a:gridCol w="1318285"/>
                <a:gridCol w="1367204"/>
                <a:gridCol w="1318285"/>
                <a:gridCol w="1367204"/>
                <a:gridCol w="1318285"/>
                <a:gridCol w="1383230"/>
              </a:tblGrid>
              <a:tr h="44245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2018-2019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2019-2020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2020-2021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27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призёров, победителей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призёров, победителей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призёров, победителей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1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162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342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118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437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134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928802"/>
            <a:ext cx="8305800" cy="1143000"/>
          </a:xfrm>
        </p:spPr>
        <p:txBody>
          <a:bodyPr/>
          <a:lstStyle/>
          <a:p>
            <a:pPr algn="ctr"/>
            <a:r>
              <a:rPr lang="ru-RU" b="1" dirty="0" smtClean="0"/>
              <a:t>Спасибо за внимание</a:t>
            </a:r>
            <a:endParaRPr lang="ru-RU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214554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Мониторинг</a:t>
            </a:r>
            <a:r>
              <a:rPr lang="ru-RU" sz="3600" dirty="0" smtClean="0"/>
              <a:t> </a:t>
            </a:r>
            <a:r>
              <a:rPr lang="ru-RU" sz="3600" b="1" dirty="0" smtClean="0"/>
              <a:t>участия обучающихся начальной школы МБОУ «СОШ №15» в школьном этапе Всероссийской олимпиады школьников.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2" y="3429000"/>
          <a:ext cx="8072493" cy="2286015"/>
        </p:xfrm>
        <a:graphic>
          <a:graphicData uri="http://schemas.openxmlformats.org/drawingml/2006/table">
            <a:tbl>
              <a:tblPr/>
              <a:tblGrid>
                <a:gridCol w="1318285"/>
                <a:gridCol w="1367204"/>
                <a:gridCol w="1318285"/>
                <a:gridCol w="1367204"/>
                <a:gridCol w="1318285"/>
                <a:gridCol w="1383230"/>
              </a:tblGrid>
              <a:tr h="44245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2018-2019</a:t>
                      </a:r>
                      <a:endParaRPr lang="ru-RU" sz="2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2019-2020</a:t>
                      </a:r>
                      <a:endParaRPr lang="ru-RU" sz="2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2020-2021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27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призёров, победителей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призёров, победителей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призёров, победителей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1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124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113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 Мониторинг  участия в научно – практических конференциях.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4" y="2500306"/>
          <a:ext cx="8072493" cy="2286015"/>
        </p:xfrm>
        <a:graphic>
          <a:graphicData uri="http://schemas.openxmlformats.org/drawingml/2006/table">
            <a:tbl>
              <a:tblPr/>
              <a:tblGrid>
                <a:gridCol w="1318285"/>
                <a:gridCol w="1367204"/>
                <a:gridCol w="1318285"/>
                <a:gridCol w="1367204"/>
                <a:gridCol w="1318285"/>
                <a:gridCol w="1383230"/>
              </a:tblGrid>
              <a:tr h="44245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2018-2019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2019-2020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2020-2021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27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призёров, победителей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призёров, победителей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призёров, победителей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1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91465" indent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91465" indent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14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07157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Виды одарённости: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389120"/>
          </a:xfrm>
        </p:spPr>
        <p:txBody>
          <a:bodyPr>
            <a:normAutofit fontScale="92500"/>
          </a:bodyPr>
          <a:lstStyle/>
          <a:p>
            <a:pPr lvl="0"/>
            <a:r>
              <a:rPr lang="ru-RU" b="1" dirty="0" smtClean="0"/>
              <a:t>Интеллектуальная </a:t>
            </a:r>
            <a:r>
              <a:rPr lang="ru-RU" dirty="0" smtClean="0"/>
              <a:t>(преуспевают во многих областях)</a:t>
            </a:r>
          </a:p>
          <a:p>
            <a:pPr lvl="0"/>
            <a:r>
              <a:rPr lang="ru-RU" b="1" dirty="0" smtClean="0"/>
              <a:t>Академическая</a:t>
            </a:r>
            <a:r>
              <a:rPr lang="ru-RU" dirty="0" smtClean="0"/>
              <a:t> (по отдельным предметам)</a:t>
            </a:r>
          </a:p>
          <a:p>
            <a:pPr lvl="0"/>
            <a:r>
              <a:rPr lang="ru-RU" b="1" dirty="0" smtClean="0"/>
              <a:t>Художественная одарённость </a:t>
            </a:r>
            <a:r>
              <a:rPr lang="ru-RU" dirty="0" smtClean="0"/>
              <a:t>(художественное творчество, музыкальное мастерство, актёрское мастерство)</a:t>
            </a:r>
          </a:p>
          <a:p>
            <a:pPr lvl="0"/>
            <a:r>
              <a:rPr lang="ru-RU" b="1" dirty="0" smtClean="0"/>
              <a:t>Психомоторная </a:t>
            </a:r>
            <a:r>
              <a:rPr lang="ru-RU" dirty="0" smtClean="0"/>
              <a:t> (спортивная, хореографическая)</a:t>
            </a:r>
          </a:p>
          <a:p>
            <a:pPr lvl="0"/>
            <a:r>
              <a:rPr lang="ru-RU" b="1" dirty="0" smtClean="0"/>
              <a:t>Творческая </a:t>
            </a:r>
            <a:r>
              <a:rPr lang="ru-RU" dirty="0" smtClean="0"/>
              <a:t>(способность выдвигать идеи, изобретать)</a:t>
            </a:r>
          </a:p>
          <a:p>
            <a:pPr lvl="0"/>
            <a:r>
              <a:rPr lang="ru-RU" b="1" dirty="0" smtClean="0"/>
              <a:t>Социальная одарённость </a:t>
            </a:r>
            <a:r>
              <a:rPr lang="ru-RU" dirty="0" smtClean="0"/>
              <a:t>(способность понимать, любить, сопереживать, ладить с другими, быть лидером).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Система работы с одарёнными детьми в школе 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85778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В урочной деятельности </a:t>
            </a:r>
            <a:r>
              <a:rPr lang="ru-RU" dirty="0" smtClean="0"/>
              <a:t>(решение нестандартных задач, работа над мини- проектами и др.)</a:t>
            </a:r>
          </a:p>
          <a:p>
            <a:r>
              <a:rPr lang="ru-RU" b="1" dirty="0" smtClean="0"/>
              <a:t>Во внеурочной деятельности: </a:t>
            </a:r>
          </a:p>
          <a:p>
            <a:pPr>
              <a:buFontTx/>
              <a:buChar char="-"/>
            </a:pPr>
            <a:r>
              <a:rPr lang="ru-RU" dirty="0" smtClean="0"/>
              <a:t>Факультативы</a:t>
            </a:r>
          </a:p>
          <a:p>
            <a:pPr>
              <a:buFontTx/>
              <a:buChar char="-"/>
            </a:pPr>
            <a:r>
              <a:rPr lang="ru-RU" dirty="0" smtClean="0"/>
              <a:t>Выставки детского творчества</a:t>
            </a:r>
          </a:p>
          <a:p>
            <a:pPr>
              <a:buFontTx/>
              <a:buChar char="-"/>
            </a:pPr>
            <a:r>
              <a:rPr lang="ru-RU" dirty="0" smtClean="0"/>
              <a:t>Участие в научно- практических конференциях</a:t>
            </a:r>
          </a:p>
          <a:p>
            <a:pPr>
              <a:buFontTx/>
              <a:buChar char="-"/>
            </a:pPr>
            <a:r>
              <a:rPr lang="ru-RU" dirty="0" smtClean="0"/>
              <a:t>Участие в предметных олимпиадах разного уровня</a:t>
            </a:r>
          </a:p>
          <a:p>
            <a:pPr>
              <a:buFontTx/>
              <a:buChar char="-"/>
            </a:pPr>
            <a:r>
              <a:rPr lang="ru-RU" dirty="0" smtClean="0"/>
              <a:t>Участие в предметных конкурсах разного уровня</a:t>
            </a:r>
          </a:p>
          <a:p>
            <a:pPr>
              <a:buFontTx/>
              <a:buChar char="-"/>
            </a:pPr>
            <a:r>
              <a:rPr lang="ru-RU" dirty="0" smtClean="0"/>
              <a:t>Проведение внеклассных мероприятий в рамках предметной недели</a:t>
            </a:r>
          </a:p>
          <a:p>
            <a:pPr>
              <a:buFontTx/>
              <a:buChar char="-"/>
            </a:pPr>
            <a:r>
              <a:rPr lang="ru-RU" dirty="0" smtClean="0"/>
              <a:t>Посещение секций, кружков дополнительного образования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214554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Мониторинг</a:t>
            </a:r>
            <a:r>
              <a:rPr lang="ru-RU" sz="3600" dirty="0" smtClean="0"/>
              <a:t> </a:t>
            </a:r>
            <a:r>
              <a:rPr lang="ru-RU" sz="3600" b="1" dirty="0" smtClean="0"/>
              <a:t>участия обучающихся среднего звена МБОУ «СОШ №15» в школьном этапе Всероссийской олимпиады школьников.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2" y="3429000"/>
          <a:ext cx="8072493" cy="2483641"/>
        </p:xfrm>
        <a:graphic>
          <a:graphicData uri="http://schemas.openxmlformats.org/drawingml/2006/table">
            <a:tbl>
              <a:tblPr/>
              <a:tblGrid>
                <a:gridCol w="1318285"/>
                <a:gridCol w="1367204"/>
                <a:gridCol w="1318285"/>
                <a:gridCol w="1367204"/>
                <a:gridCol w="1318285"/>
                <a:gridCol w="1383230"/>
              </a:tblGrid>
              <a:tr h="44245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2019-2020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2020-2021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2021-2022</a:t>
                      </a:r>
                      <a:endParaRPr lang="ru-RU" sz="2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27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призёров, победителей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призёров, победителей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призёров, победителей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1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205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287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219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214554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Мониторинг</a:t>
            </a:r>
            <a:r>
              <a:rPr lang="ru-RU" sz="3600" dirty="0" smtClean="0"/>
              <a:t> </a:t>
            </a:r>
            <a:r>
              <a:rPr lang="ru-RU" sz="3600" b="1" dirty="0" smtClean="0"/>
              <a:t>участия обучающихся МБОУ «СОШ №15» в муниципальном этапе Всероссийской олимпиады школьников.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2" y="3429000"/>
          <a:ext cx="8072493" cy="2286015"/>
        </p:xfrm>
        <a:graphic>
          <a:graphicData uri="http://schemas.openxmlformats.org/drawingml/2006/table">
            <a:tbl>
              <a:tblPr/>
              <a:tblGrid>
                <a:gridCol w="1318285"/>
                <a:gridCol w="1367204"/>
                <a:gridCol w="1318285"/>
                <a:gridCol w="1367204"/>
                <a:gridCol w="1318285"/>
                <a:gridCol w="1383230"/>
              </a:tblGrid>
              <a:tr h="44245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2019-2020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2020-2021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2021-2022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27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призёров, победителей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призёров, победителей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призёров, победителей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1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BatangChe" pitchFamily="49" charset="-127"/>
                          <a:cs typeface="Times New Roman" pitchFamily="18" charset="0"/>
                        </a:rPr>
                        <a:t>4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BatangChe" pitchFamily="49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Победители и призёры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468880"/>
            <a:ext cx="82296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i="1" dirty="0" smtClean="0"/>
              <a:t>Степанов Егор </a:t>
            </a:r>
          </a:p>
          <a:p>
            <a:pPr algn="ctr">
              <a:buNone/>
            </a:pPr>
            <a:r>
              <a:rPr lang="ru-RU" sz="4000" b="1" i="1" dirty="0" smtClean="0"/>
              <a:t>8 класс</a:t>
            </a:r>
          </a:p>
          <a:p>
            <a:pPr algn="ctr">
              <a:buNone/>
            </a:pPr>
            <a:r>
              <a:rPr lang="ru-RU" sz="4000" b="1" i="1" dirty="0" smtClean="0"/>
              <a:t>1 место по биологии</a:t>
            </a:r>
            <a:endParaRPr lang="ru-RU" sz="4000" b="1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Победители и призёры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468880"/>
            <a:ext cx="82296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i="1" dirty="0" err="1" smtClean="0"/>
              <a:t>Деревцов</a:t>
            </a:r>
            <a:r>
              <a:rPr lang="ru-RU" sz="4000" b="1" i="1" dirty="0" smtClean="0"/>
              <a:t> Станислав  </a:t>
            </a:r>
          </a:p>
          <a:p>
            <a:pPr algn="ctr">
              <a:buNone/>
            </a:pPr>
            <a:r>
              <a:rPr lang="ru-RU" sz="4000" b="1" i="1" dirty="0" smtClean="0"/>
              <a:t>8 класс</a:t>
            </a:r>
          </a:p>
          <a:p>
            <a:pPr algn="ctr">
              <a:buNone/>
            </a:pPr>
            <a:r>
              <a:rPr lang="ru-RU" sz="4000" b="1" i="1" dirty="0" smtClean="0"/>
              <a:t>3 место по химии</a:t>
            </a:r>
            <a:endParaRPr lang="ru-RU" sz="4000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Победители и призёры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468880"/>
            <a:ext cx="82296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i="1" dirty="0" smtClean="0"/>
              <a:t>Осипова Анастасия  </a:t>
            </a:r>
          </a:p>
          <a:p>
            <a:pPr algn="ctr">
              <a:buNone/>
            </a:pPr>
            <a:r>
              <a:rPr lang="ru-RU" sz="4000" b="1" i="1" dirty="0" smtClean="0"/>
              <a:t>7</a:t>
            </a:r>
            <a:r>
              <a:rPr lang="ru-RU" sz="4000" b="1" i="1" dirty="0" smtClean="0"/>
              <a:t> класс</a:t>
            </a:r>
          </a:p>
          <a:p>
            <a:pPr algn="ctr">
              <a:buNone/>
            </a:pPr>
            <a:r>
              <a:rPr lang="ru-RU" sz="4000" b="1" i="1" dirty="0" smtClean="0"/>
              <a:t>3 место по экологии</a:t>
            </a:r>
            <a:endParaRPr lang="ru-RU" sz="4000" b="1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Победители и призёры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468880"/>
            <a:ext cx="82296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i="1" dirty="0" smtClean="0"/>
              <a:t>Афанасьева Яна  </a:t>
            </a:r>
          </a:p>
          <a:p>
            <a:pPr algn="ctr">
              <a:buNone/>
            </a:pPr>
            <a:r>
              <a:rPr lang="ru-RU" sz="4000" b="1" i="1" dirty="0" smtClean="0"/>
              <a:t>7</a:t>
            </a:r>
            <a:r>
              <a:rPr lang="ru-RU" sz="4000" b="1" i="1" dirty="0" smtClean="0"/>
              <a:t> класс</a:t>
            </a:r>
          </a:p>
          <a:p>
            <a:pPr algn="ctr">
              <a:buNone/>
            </a:pPr>
            <a:r>
              <a:rPr lang="ru-RU" sz="4000" b="1" i="1" dirty="0" smtClean="0"/>
              <a:t>3 место по ОБЖ</a:t>
            </a:r>
            <a:endParaRPr lang="ru-RU" sz="4000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333</TotalTime>
  <Words>458</Words>
  <PresentationFormat>Экран (4:3)</PresentationFormat>
  <Paragraphs>149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Работа с одарёнными детьми   в МБОУ «СОШ№15» </vt:lpstr>
      <vt:lpstr>Виды одарённости:</vt:lpstr>
      <vt:lpstr>Система работы с одарёнными детьми в школе </vt:lpstr>
      <vt:lpstr>Мониторинг участия обучающихся среднего звена МБОУ «СОШ №15» в школьном этапе Всероссийской олимпиады школьников. </vt:lpstr>
      <vt:lpstr>Мониторинг участия обучающихся МБОУ «СОШ №15» в муниципальном этапе Всероссийской олимпиады школьников. </vt:lpstr>
      <vt:lpstr>Победители и призёры </vt:lpstr>
      <vt:lpstr>Победители и призёры </vt:lpstr>
      <vt:lpstr>Победители и призёры </vt:lpstr>
      <vt:lpstr>Победители и призёры </vt:lpstr>
      <vt:lpstr> Научно – практические конференции, конкурсы проектов </vt:lpstr>
      <vt:lpstr> Мониторинг  участия обучающихся, победителей и призеров  в конференциях, конкурсах, викторинах и олимпиады разного уровня. </vt:lpstr>
      <vt:lpstr>Спасибо за внимание</vt:lpstr>
      <vt:lpstr>Мониторинг участия обучающихся начальной школы МБОУ «СОШ №15» в школьном этапе Всероссийской олимпиады школьников. </vt:lpstr>
      <vt:lpstr> Мониторинг  участия в научно – практических конференциях.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одарёнными детьми  в МБОУ «СОШ№15»</dc:title>
  <dc:creator>Света Рябцева</dc:creator>
  <cp:lastModifiedBy>Света Рябцева</cp:lastModifiedBy>
  <cp:revision>34</cp:revision>
  <dcterms:created xsi:type="dcterms:W3CDTF">2020-08-27T15:46:36Z</dcterms:created>
  <dcterms:modified xsi:type="dcterms:W3CDTF">2021-12-28T14:41:34Z</dcterms:modified>
</cp:coreProperties>
</file>